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9.jpg" ContentType="image/gif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02" r:id="rId3"/>
    <p:sldId id="289" r:id="rId4"/>
    <p:sldId id="303" r:id="rId5"/>
    <p:sldId id="290" r:id="rId6"/>
    <p:sldId id="291" r:id="rId7"/>
    <p:sldId id="292" r:id="rId8"/>
    <p:sldId id="293" r:id="rId9"/>
    <p:sldId id="301" r:id="rId10"/>
    <p:sldId id="286" r:id="rId11"/>
    <p:sldId id="272" r:id="rId12"/>
    <p:sldId id="295" r:id="rId13"/>
    <p:sldId id="296" r:id="rId14"/>
    <p:sldId id="263" r:id="rId15"/>
    <p:sldId id="287" r:id="rId16"/>
    <p:sldId id="262" r:id="rId17"/>
    <p:sldId id="297" r:id="rId18"/>
    <p:sldId id="300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wendolyn Singleton" initials="GS" lastIdx="1" clrIdx="0">
    <p:extLst>
      <p:ext uri="{19B8F6BF-5375-455C-9EA6-DF929625EA0E}">
        <p15:presenceInfo xmlns:p15="http://schemas.microsoft.com/office/powerpoint/2012/main" userId="Gwendolyn Single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38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1" d="100"/>
          <a:sy n="101" d="100"/>
        </p:scale>
        <p:origin x="84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9864C-866A-4663-92B5-6430F07D0B8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9390B-E69A-446D-A05C-C1CA794A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we/faculty typically think</a:t>
            </a:r>
            <a:r>
              <a:rPr lang="en-US" baseline="0" dirty="0"/>
              <a:t> about Evaluation and Performance Counseling? Microscope, put down, demands blasted at you… If conducted appropriately can be very Empowering!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reduce resistance, fear, apprehension and other negative emotions</a:t>
            </a:r>
          </a:p>
          <a:p>
            <a:r>
              <a:rPr lang="en-US" baseline="0" dirty="0"/>
              <a:t>Transparent accountability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6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</a:t>
            </a:r>
            <a:r>
              <a:rPr lang="en-US" baseline="0" dirty="0"/>
              <a:t> guidance/encouragement to actively plan and frequently participate in professional development/scholarly activities.</a:t>
            </a:r>
          </a:p>
          <a:p>
            <a:r>
              <a:rPr lang="en-US" baseline="0" dirty="0"/>
              <a:t>University-aligned Faculty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8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evaluation a collaborative</a:t>
            </a:r>
            <a:r>
              <a:rPr lang="en-US" baseline="0" dirty="0"/>
              <a:t> efforts; You will be viewed as an ally rather than the enemy. </a:t>
            </a:r>
          </a:p>
          <a:p>
            <a:r>
              <a:rPr lang="en-US" baseline="0" dirty="0"/>
              <a:t>Highlight benefits to faculty, department, students, institution. </a:t>
            </a:r>
          </a:p>
          <a:p>
            <a:r>
              <a:rPr lang="en-US" baseline="0" dirty="0"/>
              <a:t>Active participant in Performance Counseling.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8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approach/responses are important determining</a:t>
            </a:r>
            <a:r>
              <a:rPr lang="en-US" baseline="0" dirty="0"/>
              <a:t> factors</a:t>
            </a:r>
            <a:r>
              <a:rPr lang="en-US" dirty="0"/>
              <a:t> in faculty viewing you as an ally or an enemy in these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3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Provides feedback on performance relative to standards for reappointment/tenure/promotion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Especially important</a:t>
            </a:r>
            <a:r>
              <a:rPr lang="en-US" baseline="0" dirty="0"/>
              <a:t> for Tenure-earning and Faculty members whose performance has been labeled as deficient at time of evaluation.</a:t>
            </a:r>
          </a:p>
          <a:p>
            <a:r>
              <a:rPr lang="en-US" baseline="0" dirty="0"/>
              <a:t>Be Honest: Look for strong points that can offset weak points OR gloss over problems, especially those considered minor</a:t>
            </a:r>
          </a:p>
          <a:p>
            <a:r>
              <a:rPr lang="en-US" baseline="0" dirty="0"/>
              <a:t>Another distortion results when justifiable criticisms are turned into compliments.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Avoid lumping all a faculty member’s shortcomings into one bundle and</a:t>
            </a:r>
            <a:r>
              <a:rPr lang="en-US" baseline="0" dirty="0"/>
              <a:t> dumping it on the unsuspecting person without warning.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4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difficult to tell someone that his or her performance</a:t>
            </a:r>
            <a:r>
              <a:rPr lang="en-US" baseline="0" dirty="0"/>
              <a:t> has been unsatisfactory without provoking a defensive reaction. Defensiveness is natural (for faculty &amp; chair) but counterproductive and should be minimized whenever possible. May be diffused if discussion about performance is viewed as counseling session rather than an interview for formal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8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</a:t>
            </a:r>
            <a:r>
              <a:rPr lang="en-US" baseline="0" dirty="0"/>
              <a:t> to change the culture relative to Faculty Evaluations. Highlight mutual benefits. Encourage good performance year round NOT once/year.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5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Knowledge, Skills</a:t>
            </a:r>
            <a:r>
              <a:rPr lang="en-US" baseline="0" dirty="0"/>
              <a:t> &amp; Abilities</a:t>
            </a:r>
            <a:endParaRPr lang="en-US" dirty="0"/>
          </a:p>
          <a:p>
            <a:r>
              <a:rPr lang="en-US" dirty="0"/>
              <a:t>Isn’t personal: Not</a:t>
            </a:r>
            <a:r>
              <a:rPr lang="en-US" baseline="0" dirty="0"/>
              <a:t> a reflection of your leadership; &amp; don’t give faculty reasons to feel that it is personal</a:t>
            </a:r>
          </a:p>
          <a:p>
            <a:r>
              <a:rPr lang="en-US" baseline="0" dirty="0"/>
              <a:t>Chair may perceive unsatisfactory faculty performance as a personal insult or as a poor reflection of his/her leadership abilities. </a:t>
            </a:r>
          </a:p>
          <a:p>
            <a:r>
              <a:rPr lang="en-US" baseline="0" dirty="0"/>
              <a:t>The faculty member should be made to feel that his/her poor performance need not be shouldered alone, that it is a problem for the whole department and can be solved cooperatively for the good of the department.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5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Chairs/Directors</a:t>
            </a:r>
            <a:r>
              <a:rPr lang="en-US" baseline="0" dirty="0"/>
              <a:t> set the tone for the evaluation &amp; performance counseling. Reframe as opportunities for improvement.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A438-97B4-4FA0-B7BC-F1F9B7893169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AB2-19DB-4FB0-9B50-E576DE173887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0003-C8C6-4D25-A117-8ED269C83570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8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3547-404A-4B56-AF36-F60DAFD49080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54F7-7455-4AEF-AF1C-541E03190098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8558-862C-409E-A9FA-8BEBEC56136F}" type="datetime1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2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96D-7B29-4A86-BEFC-738C931D6AF0}" type="datetime1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1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8AEF-AB08-479D-89AC-194DF1022F16}" type="datetime1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9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F14F-1A3A-4307-A996-C67364E59FEB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1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DF0-DD26-4714-A745-79EDC29E47D4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EFB46-C662-4D05-853F-A2109700B6C3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EVALUATION OF FACULTY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3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b="1" dirty="0">
                <a:latin typeface="Bookman Old Style" panose="02050604050505020204" pitchFamily="18" charset="0"/>
              </a:rPr>
              <a:t>Faculty Evaluation and Performance Counseling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  <a:effectLst>
            <a:softEdge rad="12700"/>
          </a:effectLst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Gwendolyn Singleton, Ph.D.</a:t>
            </a:r>
          </a:p>
          <a:p>
            <a:r>
              <a:rPr lang="en-US" dirty="0">
                <a:solidFill>
                  <a:schemeClr val="tx1"/>
                </a:solidFill>
              </a:rPr>
              <a:t>Florida A&amp;M University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INSTITUTE FOR ACADEMIC LEADERSHIP</a:t>
            </a:r>
          </a:p>
          <a:p>
            <a:r>
              <a:rPr lang="en-US" dirty="0">
                <a:solidFill>
                  <a:schemeClr val="tx1"/>
                </a:solidFill>
              </a:rPr>
              <a:t>October 14,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994093" cy="9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0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What Can Chairs Do?</a:t>
            </a:r>
          </a:p>
        </p:txBody>
      </p:sp>
      <p:pic>
        <p:nvPicPr>
          <p:cNvPr id="2050" name="Picture 2" descr="http://www.clker.com/cliparts/A/B/g/L/Q/q/handle-with-care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150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1752600"/>
            <a:ext cx="2103120" cy="155805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Evaluations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Counseling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0892-D6CE-434E-8287-B8248B455FB7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9564" y="1676400"/>
            <a:ext cx="681038" cy="3962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en-US" sz="2800" dirty="0"/>
              <a:t>Defensiveness is Natural!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02192-F33E-0E41-AEAF-641023533D0C}"/>
              </a:ext>
            </a:extLst>
          </p:cNvPr>
          <p:cNvSpPr txBox="1"/>
          <p:nvPr/>
        </p:nvSpPr>
        <p:spPr>
          <a:xfrm>
            <a:off x="76200" y="1676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Break the Defensiveness 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DFE8D-05F4-184F-8BAD-E344166FB053}"/>
              </a:ext>
            </a:extLst>
          </p:cNvPr>
          <p:cNvSpPr txBox="1"/>
          <p:nvPr/>
        </p:nvSpPr>
        <p:spPr>
          <a:xfrm>
            <a:off x="152400" y="3704272"/>
            <a:ext cx="144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Shift the focus from a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Past Negative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 a </a:t>
            </a:r>
          </a:p>
          <a:p>
            <a:pPr algn="ctr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Future Positive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4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REMOVE NEGATIVE CONNOTATIONS</a:t>
            </a:r>
          </a:p>
        </p:txBody>
      </p:sp>
      <p:pic>
        <p:nvPicPr>
          <p:cNvPr id="16386" name="Picture 2" descr="http://scholasticadministrator.typepad.com/.a/6a00e54f8c25c988340133f566c7d5970b-5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5715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136" y="3276600"/>
            <a:ext cx="738664" cy="2617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EVALUATION!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2" y="1676400"/>
            <a:ext cx="1917221" cy="16002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B053-CE60-40F9-81FF-AE7D844CBCFF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736" y="3429000"/>
            <a:ext cx="738664" cy="2743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COUNSELING!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37602" y="990600"/>
            <a:ext cx="553998" cy="54673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Encourage Good Performance Year Round!</a:t>
            </a:r>
          </a:p>
        </p:txBody>
      </p:sp>
    </p:spTree>
    <p:extLst>
      <p:ext uri="{BB962C8B-B14F-4D97-AF65-F5344CB8AC3E}">
        <p14:creationId xmlns:p14="http://schemas.microsoft.com/office/powerpoint/2010/main" val="19147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Remove EMOTIONS from the Evaluation &amp; Counseling process.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99833"/>
            <a:ext cx="6629400" cy="5508602"/>
          </a:xfrm>
        </p:spPr>
      </p:pic>
      <p:sp>
        <p:nvSpPr>
          <p:cNvPr id="5" name="TextBox 4"/>
          <p:cNvSpPr txBox="1"/>
          <p:nvPr/>
        </p:nvSpPr>
        <p:spPr>
          <a:xfrm>
            <a:off x="7490936" y="1722438"/>
            <a:ext cx="738664" cy="43735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EMOTION-FREE ZONE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005B-D806-4574-9F34-4E6A134C5CAF}" type="datetime1">
              <a:rPr lang="en-US" smtClean="0"/>
              <a:t>10/14/2019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4385667"/>
            <a:ext cx="1676400" cy="1405533"/>
          </a:xfrm>
          <a:prstGeom prst="cloudCallou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It isn’t personal.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60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K.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S.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4696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Setting the 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 sz="1200" dirty="0"/>
          </a:p>
          <a:p>
            <a:r>
              <a:rPr lang="en-US" dirty="0"/>
              <a:t>Frame the process </a:t>
            </a:r>
            <a:r>
              <a:rPr lang="en-US" b="1" dirty="0">
                <a:solidFill>
                  <a:srgbClr val="C00000"/>
                </a:solidFill>
              </a:rPr>
              <a:t>positively</a:t>
            </a:r>
          </a:p>
          <a:p>
            <a:r>
              <a:rPr lang="en-US" b="1" dirty="0">
                <a:solidFill>
                  <a:srgbClr val="C00000"/>
                </a:solidFill>
              </a:rPr>
              <a:t>Understand</a:t>
            </a:r>
            <a:r>
              <a:rPr lang="en-US" dirty="0"/>
              <a:t> the process and purpose</a:t>
            </a:r>
          </a:p>
          <a:p>
            <a:r>
              <a:rPr lang="en-US" b="1" dirty="0">
                <a:solidFill>
                  <a:srgbClr val="C00000"/>
                </a:solidFill>
              </a:rPr>
              <a:t>Comfort/Acceptance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of the idea and process</a:t>
            </a:r>
          </a:p>
          <a:p>
            <a:r>
              <a:rPr lang="en-US" b="1" dirty="0">
                <a:solidFill>
                  <a:srgbClr val="C00000"/>
                </a:solidFill>
              </a:rPr>
              <a:t>Productive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supportive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leadership</a:t>
            </a:r>
          </a:p>
          <a:p>
            <a:r>
              <a:rPr lang="en-US" dirty="0"/>
              <a:t>Faculty will likely follow your </a:t>
            </a:r>
            <a:r>
              <a:rPr lang="en-US" b="1" dirty="0">
                <a:solidFill>
                  <a:srgbClr val="C00000"/>
                </a:solidFill>
              </a:rPr>
              <a:t>lead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DE52-CA8E-484F-B942-539688EA750B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405629"/>
            <a:ext cx="2438400" cy="1950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6" y="4545623"/>
            <a:ext cx="3895323" cy="1829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10" y="1447800"/>
            <a:ext cx="2060890" cy="16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Demystify the Process</a:t>
            </a:r>
          </a:p>
        </p:txBody>
      </p:sp>
      <p:pic>
        <p:nvPicPr>
          <p:cNvPr id="7170" name="Picture 2" descr="https://thegiraffe.files.wordpress.com/2010/06/smart-toolki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766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638" y="2203529"/>
            <a:ext cx="1600200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CLEAR CRITERIA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1621" y="2941207"/>
            <a:ext cx="1676400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BASED ON ASSIGNMENT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6" y="4267200"/>
            <a:ext cx="1285874" cy="4086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PURPOSE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8410" y="5334000"/>
            <a:ext cx="2057400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CLEAR COMMUNICATION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1" y="5915977"/>
            <a:ext cx="1523999" cy="4086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333684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urvival of The Fit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533400"/>
            <a:ext cx="829733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76200"/>
            <a:ext cx="7467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4419600"/>
            <a:ext cx="8077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4343400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Our Education System</a:t>
            </a:r>
          </a:p>
          <a:p>
            <a:r>
              <a:rPr lang="en-US" i="1" dirty="0">
                <a:latin typeface="Trebuchet MS" panose="020B0603020202020204" pitchFamily="34" charset="0"/>
              </a:rPr>
              <a:t>“Everybody is a genius. But if you judge a fish by its ability to climb a tree, it will live its whole life believing that it is stupid.”</a:t>
            </a:r>
          </a:p>
          <a:p>
            <a:endParaRPr lang="en-US" sz="800" i="1" dirty="0">
              <a:latin typeface="Trebuchet MS" panose="020B0603020202020204" pitchFamily="34" charset="0"/>
            </a:endParaRPr>
          </a:p>
          <a:p>
            <a:r>
              <a:rPr lang="en-US" dirty="0"/>
              <a:t>		           </a:t>
            </a:r>
            <a:r>
              <a:rPr lang="en-US" sz="2400" dirty="0">
                <a:latin typeface="Lucida Calligraphy" panose="03010101010101010101" pitchFamily="66" charset="0"/>
              </a:rPr>
              <a:t>-Albert Einstein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800219" cy="391897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DEFINE CRITERIA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1066800"/>
            <a:ext cx="12954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AVOID “ONE SIZE FITS ALL”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5404" y="3657600"/>
            <a:ext cx="128693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TENURE-EARNING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A1A1-9E09-4EAD-B5AB-541CBE64BB6E}" type="datetime1">
              <a:rPr lang="en-US" smtClean="0"/>
              <a:t>10/14/2019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76070" y="5449669"/>
            <a:ext cx="128693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NEEDS</a:t>
            </a:r>
          </a:p>
          <a:p>
            <a:pPr algn="ctr"/>
            <a:r>
              <a:rPr lang="en-US" b="1" dirty="0"/>
              <a:t>BASED</a:t>
            </a:r>
          </a:p>
        </p:txBody>
      </p:sp>
    </p:spTree>
    <p:extLst>
      <p:ext uri="{BB962C8B-B14F-4D97-AF65-F5344CB8AC3E}">
        <p14:creationId xmlns:p14="http://schemas.microsoft.com/office/powerpoint/2010/main" val="409692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ONGOING PROCESS</a:t>
            </a:r>
          </a:p>
        </p:txBody>
      </p:sp>
      <p:pic>
        <p:nvPicPr>
          <p:cNvPr id="6146" name="Picture 2" descr="http://www.theflippedclassroom.es/wp-content/uploads/2015/06/teacherevals2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105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953000"/>
            <a:ext cx="1600200" cy="10215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Actively Plan </a:t>
            </a:r>
            <a:r>
              <a:rPr lang="en-US" b="1" dirty="0"/>
              <a:t>Professional Development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199" y="4343400"/>
            <a:ext cx="1704975" cy="13280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Frequently Participate</a:t>
            </a:r>
            <a:r>
              <a:rPr lang="en-US" b="1" dirty="0"/>
              <a:t> in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3619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EMPOWER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Mentoring</a:t>
            </a:r>
            <a:r>
              <a:rPr lang="en-US" dirty="0"/>
              <a:t> for Junior Faculty</a:t>
            </a:r>
          </a:p>
          <a:p>
            <a:r>
              <a:rPr lang="en-US" b="1" dirty="0">
                <a:latin typeface="Bradley Hand ITC" panose="03070402050302030203" pitchFamily="66" charset="0"/>
              </a:rPr>
              <a:t>Professional Development </a:t>
            </a:r>
            <a:r>
              <a:rPr lang="en-US" dirty="0"/>
              <a:t>Opportunities</a:t>
            </a:r>
          </a:p>
          <a:p>
            <a:r>
              <a:rPr lang="en-US" dirty="0"/>
              <a:t>Recommend </a:t>
            </a:r>
            <a:r>
              <a:rPr lang="en-US" u="sng" dirty="0"/>
              <a:t>Regular</a:t>
            </a:r>
            <a:r>
              <a:rPr lang="en-US" dirty="0"/>
              <a:t> </a:t>
            </a:r>
            <a:r>
              <a:rPr lang="en-US" b="1" dirty="0">
                <a:latin typeface="Bradley Hand ITC" panose="03070402050302030203" pitchFamily="66" charset="0"/>
              </a:rPr>
              <a:t>Scholarly Activities</a:t>
            </a:r>
          </a:p>
          <a:p>
            <a:r>
              <a:rPr lang="en-US" b="1" u="dbl" dirty="0">
                <a:latin typeface="Bradley Hand ITC" panose="03070402050302030203" pitchFamily="66" charset="0"/>
              </a:rPr>
              <a:t>Faculty Involvement</a:t>
            </a:r>
          </a:p>
          <a:p>
            <a:pPr lvl="1"/>
            <a:r>
              <a:rPr lang="en-US" dirty="0"/>
              <a:t>Faculty Department-Aligned </a:t>
            </a:r>
            <a:r>
              <a:rPr lang="en-US" sz="2600" dirty="0">
                <a:solidFill>
                  <a:srgbClr val="00B050"/>
                </a:solidFill>
                <a:latin typeface="Lucida Handwriting" panose="03010101010101010101" pitchFamily="66" charset="0"/>
              </a:rPr>
              <a:t>Goals</a:t>
            </a:r>
            <a:r>
              <a:rPr lang="en-US" dirty="0"/>
              <a:t>                    (mutual benefits)</a:t>
            </a:r>
          </a:p>
          <a:p>
            <a:pPr lvl="1"/>
            <a:r>
              <a:rPr lang="en-US" dirty="0"/>
              <a:t>Faculty </a:t>
            </a:r>
            <a:r>
              <a:rPr lang="en-US" sz="2600" dirty="0">
                <a:solidFill>
                  <a:srgbClr val="00B050"/>
                </a:solidFill>
                <a:latin typeface="Lucida Handwriting" panose="03010101010101010101" pitchFamily="66" charset="0"/>
              </a:rPr>
              <a:t>Self-Evaluations</a:t>
            </a:r>
          </a:p>
          <a:p>
            <a:pPr lvl="1"/>
            <a:r>
              <a:rPr lang="en-US" dirty="0"/>
              <a:t>Faculty-Created </a:t>
            </a:r>
            <a:r>
              <a:rPr lang="en-US" sz="2600" dirty="0">
                <a:solidFill>
                  <a:srgbClr val="00B050"/>
                </a:solidFill>
                <a:latin typeface="Lucida Handwriting" panose="03010101010101010101" pitchFamily="66" charset="0"/>
              </a:rPr>
              <a:t>Improvement</a:t>
            </a:r>
            <a:r>
              <a:rPr lang="en-US" sz="2400" dirty="0">
                <a:latin typeface="Lucida Handwriting" panose="03010101010101010101" pitchFamily="66" charset="0"/>
              </a:rPr>
              <a:t>                   </a:t>
            </a:r>
            <a:r>
              <a:rPr lang="en-US" sz="2600" dirty="0">
                <a:solidFill>
                  <a:srgbClr val="00B050"/>
                </a:solidFill>
                <a:latin typeface="Lucida Handwriting" panose="03010101010101010101" pitchFamily="66" charset="0"/>
              </a:rPr>
              <a:t>Plan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940B-84BA-495B-A87B-6240B02A59DE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22" y="3581400"/>
            <a:ext cx="2539078" cy="260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7960" y="5638800"/>
            <a:ext cx="3749040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Collaborative Efforts</a:t>
            </a:r>
          </a:p>
        </p:txBody>
      </p:sp>
    </p:spTree>
    <p:extLst>
      <p:ext uri="{BB962C8B-B14F-4D97-AF65-F5344CB8AC3E}">
        <p14:creationId xmlns:p14="http://schemas.microsoft.com/office/powerpoint/2010/main" val="333138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96D-7B29-4A86-BEFC-738C931D6AF0}" type="datetime1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148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EVALUATION OF FACULTY 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3154918"/>
            <a:ext cx="3581400" cy="578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?CHAIRS/DIRECTORS?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57200"/>
            <a:ext cx="800219" cy="5715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FACULTY EVALUATIONS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46029" y="533400"/>
            <a:ext cx="738664" cy="5715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PERFORMANCE COUNSELING</a:t>
            </a:r>
          </a:p>
        </p:txBody>
      </p:sp>
    </p:spTree>
    <p:extLst>
      <p:ext uri="{BB962C8B-B14F-4D97-AF65-F5344CB8AC3E}">
        <p14:creationId xmlns:p14="http://schemas.microsoft.com/office/powerpoint/2010/main" val="163559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opperplate Gothic Bold" panose="020E0705020206020404" pitchFamily="34" charset="0"/>
              </a:rPr>
              <a:t>THANK YOU!</a:t>
            </a:r>
          </a:p>
          <a:p>
            <a:pPr marL="0" indent="0" algn="ctr">
              <a:buNone/>
            </a:pPr>
            <a:endParaRPr lang="en-US" sz="2800" dirty="0">
              <a:latin typeface="Copperplate Gothic Bold" panose="020E0705020206020404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Copperplate Gothic Bold" panose="020E0705020206020404" pitchFamily="34" charset="0"/>
              </a:rPr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4994093" cy="9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9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66" y="1066800"/>
            <a:ext cx="2895600" cy="7159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Lucida Handwriting" panose="03010101010101010101" pitchFamily="66" charset="0"/>
              </a:rPr>
              <a:t>Evaluation?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10/14/2019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967629"/>
            <a:ext cx="4438650" cy="3433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84114"/>
            <a:ext cx="3557588" cy="355758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02" y="381000"/>
            <a:ext cx="3594569" cy="2302771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48400" y="2713038"/>
            <a:ext cx="2895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  <a:latin typeface="Lucida Handwriting" panose="03010101010101010101" pitchFamily="66" charset="0"/>
              </a:rPr>
              <a:t>Performance Counseling?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</p:spTree>
    <p:extLst>
      <p:ext uri="{BB962C8B-B14F-4D97-AF65-F5344CB8AC3E}">
        <p14:creationId xmlns:p14="http://schemas.microsoft.com/office/powerpoint/2010/main" val="67642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Faculty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Assessment of Faculty Performance</a:t>
            </a:r>
          </a:p>
          <a:p>
            <a:r>
              <a:rPr lang="en-US" dirty="0"/>
              <a:t>Teaching</a:t>
            </a:r>
          </a:p>
          <a:p>
            <a:r>
              <a:rPr lang="en-US" dirty="0"/>
              <a:t>Research and Other Creative Activities</a:t>
            </a:r>
          </a:p>
          <a:p>
            <a:r>
              <a:rPr lang="en-US" dirty="0"/>
              <a:t>Service</a:t>
            </a:r>
          </a:p>
          <a:p>
            <a:r>
              <a:rPr lang="en-US" dirty="0"/>
              <a:t>Other University Duties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0C43-2411-47A4-8EA6-FCCBC9626FCF}" type="datetime1">
              <a:rPr lang="en-US" smtClean="0"/>
              <a:t>10/14/2019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69" y="3505200"/>
            <a:ext cx="4332529" cy="28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chemeClr val="tx2"/>
                  </a:solidFill>
                </a:ln>
                <a:latin typeface="Copperplate Gothic Bold" panose="020E0705020206020404" pitchFamily="34" charset="0"/>
              </a:rPr>
              <a:t>Performance</a:t>
            </a:r>
            <a:r>
              <a:rPr lang="en-US" sz="4000" dirty="0">
                <a:ln>
                  <a:solidFill>
                    <a:srgbClr val="00B0F0"/>
                  </a:solidFill>
                </a:ln>
                <a:latin typeface="Copperplate Gothic Bold" panose="020E0705020206020404" pitchFamily="34" charset="0"/>
              </a:rPr>
              <a:t> 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Copperplate Gothic Bold" panose="020E0705020206020404" pitchFamily="34" charset="0"/>
              </a:rPr>
              <a:t>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the Employee &amp; Organization </a:t>
            </a:r>
          </a:p>
          <a:p>
            <a:pPr lvl="1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Identify Weaknesses</a:t>
            </a:r>
            <a:r>
              <a:rPr lang="en-US" dirty="0"/>
              <a:t>, then </a:t>
            </a:r>
          </a:p>
          <a:p>
            <a:pPr lvl="1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Formulate Strategies </a:t>
            </a:r>
            <a:r>
              <a:rPr lang="en-US" dirty="0"/>
              <a:t>to improve the performance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sz="3600" dirty="0"/>
          </a:p>
          <a:p>
            <a:r>
              <a:rPr lang="en-US" dirty="0"/>
              <a:t>Performance </a:t>
            </a: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Improvement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/>
              <a:t>ultimately helps the organization to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Meet its Goals </a:t>
            </a:r>
            <a:r>
              <a:rPr lang="en-US" dirty="0"/>
              <a:t>and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Objectives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10/14/2019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724400"/>
            <a:ext cx="327660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1264920" cy="91440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40475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886200" y="3276600"/>
            <a:ext cx="3810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98" y="1447801"/>
            <a:ext cx="2025002" cy="129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BC930-C90F-5E45-8001-CFE260556734}"/>
              </a:ext>
            </a:extLst>
          </p:cNvPr>
          <p:cNvSpPr txBox="1"/>
          <p:nvPr/>
        </p:nvSpPr>
        <p:spPr>
          <a:xfrm>
            <a:off x="685800" y="54864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Bradley Hand" pitchFamily="2" charset="77"/>
              </a:rPr>
              <a:t>Feedback on Performance based on Standards</a:t>
            </a:r>
          </a:p>
        </p:txBody>
      </p:sp>
    </p:spTree>
    <p:extLst>
      <p:ext uri="{BB962C8B-B14F-4D97-AF65-F5344CB8AC3E}">
        <p14:creationId xmlns:p14="http://schemas.microsoft.com/office/powerpoint/2010/main" val="39883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Purpose of Faculty Evaluations &amp; 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/>
              <a:t>To help faculty to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improve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their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performance</a:t>
            </a:r>
          </a:p>
          <a:p>
            <a:r>
              <a:rPr lang="en-US" dirty="0"/>
              <a:t>To improve 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institution</a:t>
            </a:r>
          </a:p>
          <a:p>
            <a:endParaRPr lang="en-US" sz="1600" dirty="0"/>
          </a:p>
          <a:p>
            <a:r>
              <a:rPr lang="en-US" dirty="0"/>
              <a:t>Used to make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personnel decisions</a:t>
            </a:r>
          </a:p>
          <a:p>
            <a:pPr lvl="1"/>
            <a:r>
              <a:rPr lang="en-US" dirty="0"/>
              <a:t>Retention/Reappointment</a:t>
            </a:r>
          </a:p>
          <a:p>
            <a:pPr lvl="1"/>
            <a:r>
              <a:rPr lang="en-US" dirty="0"/>
              <a:t>Promotion</a:t>
            </a:r>
          </a:p>
          <a:p>
            <a:pPr lvl="1"/>
            <a:r>
              <a:rPr lang="en-US" dirty="0"/>
              <a:t>Tenure</a:t>
            </a:r>
          </a:p>
          <a:p>
            <a:pPr lvl="1"/>
            <a:r>
              <a:rPr lang="en-US" dirty="0"/>
              <a:t>Salary Increases/Merit pay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14B-7FFC-411E-B7D4-CBC7B9AB462A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71640"/>
            <a:ext cx="3581399" cy="26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0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Faculty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Concerns</a:t>
            </a:r>
          </a:p>
          <a:p>
            <a:pPr lvl="1"/>
            <a:r>
              <a:rPr lang="en-US" dirty="0"/>
              <a:t>Negative evaluation</a:t>
            </a:r>
          </a:p>
          <a:p>
            <a:pPr lvl="1"/>
            <a:r>
              <a:rPr lang="en-US" dirty="0"/>
              <a:t>Unclear criteria</a:t>
            </a:r>
          </a:p>
          <a:p>
            <a:pPr lvl="1"/>
            <a:r>
              <a:rPr lang="en-US" dirty="0"/>
              <a:t>Unfair assessment</a:t>
            </a:r>
          </a:p>
          <a:p>
            <a:pPr lvl="1"/>
            <a:r>
              <a:rPr lang="en-US" dirty="0"/>
              <a:t>Misuse of information</a:t>
            </a:r>
          </a:p>
          <a:p>
            <a:pPr lvl="1"/>
            <a:r>
              <a:rPr lang="en-US" dirty="0"/>
              <a:t>Negative outcomes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3EB-3B3F-47A6-A7AB-F2527AA0CA28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76375"/>
            <a:ext cx="6096000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77" y="3477698"/>
            <a:ext cx="3707334" cy="27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Faculty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Responses </a:t>
            </a:r>
          </a:p>
          <a:p>
            <a:pPr lvl="1"/>
            <a:r>
              <a:rPr lang="en-US" dirty="0"/>
              <a:t>Fear</a:t>
            </a:r>
          </a:p>
          <a:p>
            <a:pPr lvl="1"/>
            <a:r>
              <a:rPr lang="en-US" dirty="0"/>
              <a:t>Anxiety/trepidation</a:t>
            </a:r>
          </a:p>
          <a:p>
            <a:pPr lvl="1"/>
            <a:r>
              <a:rPr lang="en-US" dirty="0"/>
              <a:t>Resistance</a:t>
            </a:r>
          </a:p>
          <a:p>
            <a:pPr lvl="1"/>
            <a:r>
              <a:rPr lang="en-US" dirty="0"/>
              <a:t>Anger</a:t>
            </a:r>
          </a:p>
          <a:p>
            <a:pPr lvl="1"/>
            <a:r>
              <a:rPr lang="en-US" dirty="0"/>
              <a:t>Blame</a:t>
            </a:r>
          </a:p>
          <a:p>
            <a:pPr lvl="1"/>
            <a:r>
              <a:rPr lang="en-US" dirty="0"/>
              <a:t>Complaints (formal and informal)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28DF-8A73-428C-914E-978116F10413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1542669"/>
            <a:ext cx="2800350" cy="2047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4" y="3352800"/>
            <a:ext cx="2289626" cy="29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1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Chair’s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Faculty Performance Evaluations</a:t>
            </a:r>
          </a:p>
          <a:p>
            <a:pPr lvl="1"/>
            <a:r>
              <a:rPr lang="en-US" dirty="0"/>
              <a:t>Most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difficult </a:t>
            </a:r>
          </a:p>
          <a:p>
            <a:pPr lvl="1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Important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responsibility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Performance Counseling</a:t>
            </a:r>
          </a:p>
          <a:p>
            <a:pPr lvl="1"/>
            <a:r>
              <a:rPr lang="en-US" dirty="0"/>
              <a:t>Valuable </a:t>
            </a:r>
            <a:r>
              <a:rPr lang="en-US" i="1" dirty="0"/>
              <a:t>communications tool</a:t>
            </a:r>
          </a:p>
          <a:p>
            <a:pPr lvl="1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Regular contact </a:t>
            </a:r>
            <a:r>
              <a:rPr lang="en-US" dirty="0"/>
              <a:t>between chair and faculty</a:t>
            </a:r>
          </a:p>
          <a:p>
            <a:pPr lvl="1"/>
            <a:r>
              <a:rPr lang="en-US" i="1" dirty="0"/>
              <a:t>Focus</a:t>
            </a:r>
            <a:r>
              <a:rPr lang="en-US" dirty="0"/>
              <a:t>: successes, failures, concerns, needs</a:t>
            </a:r>
          </a:p>
          <a:p>
            <a:pPr lvl="1"/>
            <a:r>
              <a:rPr lang="en-US" dirty="0"/>
              <a:t>Very difficult</a:t>
            </a:r>
          </a:p>
          <a:p>
            <a:pPr marL="457200" lvl="1" indent="0">
              <a:buNone/>
            </a:pPr>
            <a:r>
              <a:rPr lang="en-US" dirty="0"/>
              <a:t>			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2590800"/>
            <a:ext cx="2385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Confidentiality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410200"/>
            <a:ext cx="173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Document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141789" y="3667780"/>
            <a:ext cx="124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Honest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9" y="1447800"/>
            <a:ext cx="1495559" cy="11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Chair’s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b="1" dirty="0">
                <a:solidFill>
                  <a:srgbClr val="FF0000"/>
                </a:solidFill>
              </a:rPr>
              <a:t>Handled improperly</a:t>
            </a:r>
          </a:p>
          <a:p>
            <a:pPr lvl="1"/>
            <a:r>
              <a:rPr lang="en-US" dirty="0"/>
              <a:t>Damage </a:t>
            </a:r>
            <a:r>
              <a:rPr lang="en-US" b="1" i="1" dirty="0"/>
              <a:t>relationship</a:t>
            </a:r>
            <a:r>
              <a:rPr lang="en-US" dirty="0"/>
              <a:t> with Faculty members</a:t>
            </a:r>
          </a:p>
          <a:p>
            <a:pPr lvl="1"/>
            <a:r>
              <a:rPr lang="en-US" dirty="0"/>
              <a:t>Decrease Faculty </a:t>
            </a:r>
            <a:r>
              <a:rPr lang="en-US" b="1" i="1" dirty="0"/>
              <a:t>morale</a:t>
            </a:r>
          </a:p>
          <a:p>
            <a:pPr lvl="1"/>
            <a:r>
              <a:rPr lang="en-US" dirty="0"/>
              <a:t>Decrease Departmental </a:t>
            </a:r>
            <a:r>
              <a:rPr lang="en-US" b="1" i="1" dirty="0"/>
              <a:t>success</a:t>
            </a:r>
            <a:r>
              <a:rPr lang="en-US" dirty="0"/>
              <a:t> in meeting its objectives</a:t>
            </a:r>
          </a:p>
          <a:p>
            <a:pPr lvl="1"/>
            <a:r>
              <a:rPr lang="en-US" b="1" i="1" dirty="0"/>
              <a:t>Grievances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594-8A58-4A89-8E77-322F6CD68BEA}" type="datetime1">
              <a:rPr lang="en-US" smtClean="0"/>
              <a:t>10/14/2019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214410"/>
            <a:ext cx="2705100" cy="21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3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2000</TotalTime>
  <Words>889</Words>
  <Application>Microsoft Office PowerPoint</Application>
  <PresentationFormat>On-screen Show (4:3)</PresentationFormat>
  <Paragraphs>188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Narrow</vt:lpstr>
      <vt:lpstr>Arial Unicode MS</vt:lpstr>
      <vt:lpstr>Bookman Old Style</vt:lpstr>
      <vt:lpstr>Bradley Hand</vt:lpstr>
      <vt:lpstr>Bradley Hand ITC</vt:lpstr>
      <vt:lpstr>Calibri</vt:lpstr>
      <vt:lpstr>Copperplate Gothic Bold</vt:lpstr>
      <vt:lpstr>Lucida Calligraphy</vt:lpstr>
      <vt:lpstr>Lucida Handwriting</vt:lpstr>
      <vt:lpstr>Trebuchet MS</vt:lpstr>
      <vt:lpstr>Office Theme</vt:lpstr>
      <vt:lpstr>Faculty Evaluation and Performance Counseling</vt:lpstr>
      <vt:lpstr>Evaluation?</vt:lpstr>
      <vt:lpstr>Faculty Evaluations</vt:lpstr>
      <vt:lpstr>Performance Counseling</vt:lpstr>
      <vt:lpstr>Purpose of Faculty Evaluations &amp; Counseling</vt:lpstr>
      <vt:lpstr>Faculty Responses</vt:lpstr>
      <vt:lpstr>Faculty Responses</vt:lpstr>
      <vt:lpstr>Chair’s Responsibilities</vt:lpstr>
      <vt:lpstr>Chair’s Responsibilities</vt:lpstr>
      <vt:lpstr>What Can Chairs Do?</vt:lpstr>
      <vt:lpstr>REMOVE NEGATIVE CONNOTATIONS</vt:lpstr>
      <vt:lpstr>Remove EMOTIONS from the Evaluation &amp; Counseling process.</vt:lpstr>
      <vt:lpstr>Setting the Tone</vt:lpstr>
      <vt:lpstr>Demystify the Process</vt:lpstr>
      <vt:lpstr>PowerPoint Presentation</vt:lpstr>
      <vt:lpstr>ONGOING PROCESS</vt:lpstr>
      <vt:lpstr>EMPOWER FACULTY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Faculty</dc:title>
  <dc:creator>Dr.Singleton</dc:creator>
  <cp:lastModifiedBy>Anne Blankenship</cp:lastModifiedBy>
  <cp:revision>157</cp:revision>
  <dcterms:created xsi:type="dcterms:W3CDTF">2015-09-09T11:58:03Z</dcterms:created>
  <dcterms:modified xsi:type="dcterms:W3CDTF">2019-10-14T11:48:47Z</dcterms:modified>
</cp:coreProperties>
</file>